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Inter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C43ABD-7BC7-4C98-B7E5-95ECADCE0A10}">
  <a:tblStyle styleId="{1CC43ABD-7BC7-4C98-B7E5-95ECADCE0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7ddd188e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117ddd188e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7ddd188e9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17ddd188e9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7ddd188e9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17ddd188e9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7ddd188e9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17ddd188e9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7ddd188e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17ddd188e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7ddd188e9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17ddd188e9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858f33d3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1858f33d3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85ace3c3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85ace3c3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5178bf3d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a5178bf3d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85ace3c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185ace3c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7ddd188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17ddd188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5178bf3d4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a5178bf3d4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7ddd188e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117ddd188e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7ddd188e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17ddd188e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7ddd188e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17ddd188e9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austinbeing/haar-cascade-files/blob/master/haarcascade_frontalface_default.xm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app-facedetection02.herokuapp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mzaCpFlx4b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chi.pro/fr/reconnaissance-faciale-a-l-aide-des-reseaux-siamois-146058732981924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725414" y="349221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Ludovic PISON</a:t>
            </a:r>
            <a:endParaRPr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424200" y="1555300"/>
            <a:ext cx="87198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1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Person of Interest </a:t>
            </a:r>
            <a:r>
              <a:rPr lang="fr" sz="3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sz="3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et Détection faciales</a:t>
            </a:r>
            <a:endParaRPr sz="2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7438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Reconnaissance faciale</a:t>
            </a:r>
            <a:endParaRPr sz="2400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Méthode 2 avec </a:t>
            </a:r>
            <a:r>
              <a:rPr lang="fr" sz="2400" b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FACE RECOGNITION</a:t>
            </a:r>
            <a:endParaRPr sz="2400" b="1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ctrTitle" idx="4294967295"/>
          </p:nvPr>
        </p:nvSpPr>
        <p:spPr>
          <a:xfrm>
            <a:off x="4541264" y="1138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One shot learning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2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4294967295"/>
          </p:nvPr>
        </p:nvSpPr>
        <p:spPr>
          <a:xfrm>
            <a:off x="4541264" y="16717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Résultats des comparaisons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22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ctrTitle" idx="4294967295"/>
          </p:nvPr>
        </p:nvSpPr>
        <p:spPr>
          <a:xfrm>
            <a:off x="4541264" y="22048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My persons of interest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2"/>
          <p:cNvSpPr/>
          <p:nvPr/>
        </p:nvSpPr>
        <p:spPr>
          <a:xfrm rot="-355994">
            <a:off x="4203736" y="24480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FACE RECOGNITION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63375" y="1054825"/>
            <a:ext cx="691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One shot learning, from only one picture</a:t>
            </a:r>
            <a:endParaRPr sz="2000"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424" y="1699825"/>
            <a:ext cx="6910199" cy="30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1366250" y="3546175"/>
            <a:ext cx="1748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50">
                <a:solidFill>
                  <a:srgbClr val="FF0000"/>
                </a:solidFill>
                <a:highlight>
                  <a:srgbClr val="F6F8FA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haarcascade_frontalface_default.xml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FACE RECOGNITION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Résultats des comparaisons</a:t>
            </a:r>
            <a:endParaRPr sz="20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25" y="1665850"/>
            <a:ext cx="1333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775" y="1665850"/>
            <a:ext cx="12573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6188275" y="2121400"/>
            <a:ext cx="1888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[True] [0.47391707]</a:t>
            </a:r>
            <a:endParaRPr b="1"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4825" y="333675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9775" y="3312938"/>
            <a:ext cx="14001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6213475" y="3811350"/>
            <a:ext cx="1838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[True] [0.28218398]</a:t>
            </a:r>
            <a:endParaRPr b="1"/>
          </a:p>
        </p:txBody>
      </p:sp>
      <p:sp>
        <p:nvSpPr>
          <p:cNvPr id="182" name="Google Shape;182;p24"/>
          <p:cNvSpPr/>
          <p:nvPr/>
        </p:nvSpPr>
        <p:spPr>
          <a:xfrm>
            <a:off x="3205600" y="2121400"/>
            <a:ext cx="576900" cy="34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3FF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205600" y="3811350"/>
            <a:ext cx="576900" cy="34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3FF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1993788" y="1458800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Train</a:t>
            </a:r>
            <a:endParaRPr sz="1000"/>
          </a:p>
        </p:txBody>
      </p:sp>
      <p:sp>
        <p:nvSpPr>
          <p:cNvPr id="185" name="Google Shape;185;p24"/>
          <p:cNvSpPr txBox="1"/>
          <p:nvPr/>
        </p:nvSpPr>
        <p:spPr>
          <a:xfrm>
            <a:off x="4506350" y="1458800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Test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FACE RECOGNITION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Résultats des comparaisons</a:t>
            </a:r>
            <a:endParaRPr sz="2000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751" y="1871151"/>
            <a:ext cx="1313874" cy="10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690" y="1790974"/>
            <a:ext cx="1048859" cy="12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3396713" y="2236588"/>
            <a:ext cx="576900" cy="34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3FF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1852175" y="1547425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Train</a:t>
            </a:r>
            <a:endParaRPr sz="1000"/>
          </a:p>
        </p:txBody>
      </p:sp>
      <p:sp>
        <p:nvSpPr>
          <p:cNvPr id="198" name="Google Shape;198;p25"/>
          <p:cNvSpPr txBox="1"/>
          <p:nvPr/>
        </p:nvSpPr>
        <p:spPr>
          <a:xfrm>
            <a:off x="4878625" y="1547425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Test</a:t>
            </a:r>
            <a:endParaRPr sz="1000"/>
          </a:p>
        </p:txBody>
      </p:sp>
      <p:sp>
        <p:nvSpPr>
          <p:cNvPr id="199" name="Google Shape;199;p25"/>
          <p:cNvSpPr txBox="1"/>
          <p:nvPr/>
        </p:nvSpPr>
        <p:spPr>
          <a:xfrm>
            <a:off x="6433250" y="2236600"/>
            <a:ext cx="1884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[False] [0.63289169]</a:t>
            </a:r>
            <a:endParaRPr b="1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4957" y="3531950"/>
            <a:ext cx="1613242" cy="10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3396713" y="3882988"/>
            <a:ext cx="576900" cy="34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3FFF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7700" y="3540799"/>
            <a:ext cx="1048850" cy="10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6478550" y="3883000"/>
            <a:ext cx="1839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[False] [0.78331721]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FACE RECOGNITION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My persons of interest (Train)</a:t>
            </a:r>
            <a:endParaRPr sz="2000"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75" y="1797349"/>
            <a:ext cx="1879101" cy="14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867625" y="1547425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Yanis</a:t>
            </a:r>
            <a:endParaRPr sz="10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88" y="3456600"/>
            <a:ext cx="1828874" cy="1371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867625" y="3206675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Sami</a:t>
            </a:r>
            <a:endParaRPr sz="1000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576" y="1797340"/>
            <a:ext cx="1879101" cy="140934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3248500" y="1547425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Mellina</a:t>
            </a:r>
            <a:endParaRPr sz="10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2450" y="3456600"/>
            <a:ext cx="1879101" cy="13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3151900" y="3219725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Rayan</a:t>
            </a:r>
            <a:endParaRPr sz="10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6366" y="1778213"/>
            <a:ext cx="1085710" cy="1447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5529125" y="1547425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Sofia</a:t>
            </a:r>
            <a:endParaRPr sz="1000"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8450" y="3456617"/>
            <a:ext cx="1828849" cy="137163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5532775" y="3206675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Farès</a:t>
            </a:r>
            <a:endParaRPr sz="100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5625" y="1797362"/>
            <a:ext cx="2185948" cy="12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7628500" y="1547425"/>
            <a:ext cx="70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Farida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FACE RECOGNITION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My persons of interest (Test)</a:t>
            </a:r>
            <a:endParaRPr sz="20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873" y="1058759"/>
            <a:ext cx="1471898" cy="1103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6620775" y="1410625"/>
            <a:ext cx="158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Avant traitement</a:t>
            </a:r>
            <a:endParaRPr sz="11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25" y="2238850"/>
            <a:ext cx="8699750" cy="2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7438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Reconnaissance faciale</a:t>
            </a:r>
            <a:endParaRPr sz="2400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Comparaison des deux méthodes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28"/>
          <p:cNvGraphicFramePr/>
          <p:nvPr/>
        </p:nvGraphicFramePr>
        <p:xfrm>
          <a:off x="3489088" y="17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{1CC43ABD-7BC7-4C98-B7E5-95ECADCE0A10}</a:tableStyleId>
              </a:tblPr>
              <a:tblGrid>
                <a:gridCol w="184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TENSORFLOW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FACE RECOGNITION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INSTALLATION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classique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besoin de GPU (imports dlib, face recognition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INPUT 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dataset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une image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CODE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classique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simplifié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TRAITEMENT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long (3h / 150 epochs)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instantané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</a:rPr>
                        <a:t>METRICS / HYPER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nombreux choix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peu de choix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OUTPUT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bons résultats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bons résultats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5" name="Google Shape;245;p28"/>
          <p:cNvSpPr txBox="1"/>
          <p:nvPr/>
        </p:nvSpPr>
        <p:spPr>
          <a:xfrm>
            <a:off x="3488975" y="3450300"/>
            <a:ext cx="554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CONCLUSION : 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librairie FACE RECOGNITION est adaptée pour débuter (simple et amusante).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l’usage professionnel, cette librairie est intéressante s’il existe un besoin d’intégrer des nouveaux visages régulièrement, dans un effectif par exemple.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743800" cy="22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Détection faciale</a:t>
            </a:r>
            <a:endParaRPr sz="2400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 de détection des visages sur des images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3425650" y="2499400"/>
            <a:ext cx="560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4"/>
              </a:rPr>
              <a:t>app · Streamlit (app-facedetection02.herokuapp.com)</a:t>
            </a:r>
            <a:endParaRPr sz="2100"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038" y="134503"/>
            <a:ext cx="2233900" cy="1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075" y="167850"/>
            <a:ext cx="2233900" cy="115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ctrTitle" idx="4294967295"/>
          </p:nvPr>
        </p:nvSpPr>
        <p:spPr>
          <a:xfrm>
            <a:off x="1089727" y="19707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600" b="1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Merci, </a:t>
            </a:r>
            <a:endParaRPr sz="56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>
            <a:spLocks noGrp="1"/>
          </p:cNvSpPr>
          <p:nvPr>
            <p:ph type="ctrTitle" idx="4294967295"/>
          </p:nvPr>
        </p:nvSpPr>
        <p:spPr>
          <a:xfrm>
            <a:off x="1128891" y="283464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à bientôt ! </a:t>
            </a:r>
            <a:endParaRPr sz="24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 idx="4294967295"/>
          </p:nvPr>
        </p:nvSpPr>
        <p:spPr>
          <a:xfrm>
            <a:off x="1150825" y="351800"/>
            <a:ext cx="5315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0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Person of Interest</a:t>
            </a:r>
            <a:endParaRPr sz="30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descr="Person of Interest Saison 4 Opening / Intro / Générique Fr / VF&#10;Person of Interest Season 4 Opening French version&#10;&#10;On nous surveille. &#10;Le gouvernement a un dispositif secret, &#10;  une machine qui vous espionne jours et nuits, &#10;  sans relâche. &#10;Je l’avais conçue pour prévenir des actes de terrorisme, &#10;  mais la Machine voit tout, &#10;  tous les crimes impliquant des citoyens ordinaires. &#10;Des citoyens que le gouvernement considère sans importance,&#10;  pas nous. &#10;Traqués par les autorités, &#10;  nous travaillons dans l'ombre. &#10;Jamais vous ne nous trouverez, &#10;  mais victime ou criminel, &#10;  si votre numéro apparaît, &#10;  nous, &#10;  nous vous trouverons." title="Person of Interest Saison 4 Générique Français [HD]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725" y="1085075"/>
            <a:ext cx="5167876" cy="38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125" y="1839278"/>
            <a:ext cx="2069974" cy="23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 idx="4294967295"/>
          </p:nvPr>
        </p:nvSpPr>
        <p:spPr>
          <a:xfrm>
            <a:off x="1040275" y="397250"/>
            <a:ext cx="79107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3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Sommaire</a:t>
            </a:r>
            <a:endParaRPr sz="23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63175" y="1149075"/>
            <a:ext cx="82878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Différence entre Détection faciale et Reconnaissance faciale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Reconnaissance faciale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" sz="2000"/>
              <a:t>Méthode 1 avec TENSORFLOW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fr" sz="2000"/>
              <a:t>Réseaux siamois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" sz="2000"/>
              <a:t>Méthode 2 avec FACE RECOGNITION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fr" sz="2000"/>
              <a:t>One shot learning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fr" sz="2000">
                <a:solidFill>
                  <a:schemeClr val="dk1"/>
                </a:solidFill>
              </a:rPr>
              <a:t>Comparaison des deux méthodes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Détection faciale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fr" sz="2000"/>
              <a:t>App de détection des visages sur des images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 idx="4294967295"/>
          </p:nvPr>
        </p:nvSpPr>
        <p:spPr>
          <a:xfrm>
            <a:off x="1088950" y="311625"/>
            <a:ext cx="79107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3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Différence entre Détection faciale et Reconnaissance faciale</a:t>
            </a:r>
            <a:endParaRPr sz="23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150" y="1629300"/>
            <a:ext cx="5134306" cy="26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900600" y="4279550"/>
            <a:ext cx="29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Reconnaissance faciale</a:t>
            </a:r>
            <a:endParaRPr sz="2000"/>
          </a:p>
        </p:txBody>
      </p:sp>
      <p:sp>
        <p:nvSpPr>
          <p:cNvPr id="81" name="Google Shape;81;p16"/>
          <p:cNvSpPr txBox="1"/>
          <p:nvPr/>
        </p:nvSpPr>
        <p:spPr>
          <a:xfrm>
            <a:off x="525800" y="4279550"/>
            <a:ext cx="216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Détection faciale</a:t>
            </a:r>
            <a:endParaRPr sz="20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r="50468"/>
          <a:stretch/>
        </p:blipFill>
        <p:spPr>
          <a:xfrm>
            <a:off x="225900" y="1587275"/>
            <a:ext cx="2769699" cy="2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7438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u="sng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Reconnaissance faciale</a:t>
            </a:r>
            <a:endParaRPr sz="2400" u="sng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Méthode 1 avec </a:t>
            </a:r>
            <a:r>
              <a:rPr lang="fr" sz="2400" b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TENSORFLOW</a:t>
            </a:r>
            <a:endParaRPr sz="2400" b="1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4541264" y="1138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Dataset Olivetti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17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 idx="4294967295"/>
          </p:nvPr>
        </p:nvSpPr>
        <p:spPr>
          <a:xfrm>
            <a:off x="4541264" y="16717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Réseaux siamois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17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4541264" y="22048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Résultats des comparaisons</a:t>
            </a:r>
            <a:endParaRPr sz="2000" b="0" i="0" u="none" strike="noStrike" cap="non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17"/>
          <p:cNvSpPr/>
          <p:nvPr/>
        </p:nvSpPr>
        <p:spPr>
          <a:xfrm rot="-355994">
            <a:off x="4203736" y="2448086"/>
            <a:ext cx="261199" cy="46747"/>
          </a:xfrm>
          <a:prstGeom prst="roundRect">
            <a:avLst>
              <a:gd name="adj" fmla="val 50000"/>
            </a:avLst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TENSORFLOW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Dataset OLIVETTI</a:t>
            </a:r>
            <a:endParaRPr sz="20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5" y="1733488"/>
            <a:ext cx="5084016" cy="24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600" y="1839625"/>
            <a:ext cx="3425774" cy="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5605602" y="3033875"/>
            <a:ext cx="34257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highlight>
                  <a:srgbClr val="FFFFFF"/>
                </a:highlight>
              </a:rPr>
              <a:t>There are 400 images in the dataset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highlight>
                  <a:srgbClr val="FFFFFF"/>
                </a:highlight>
              </a:rPr>
              <a:t>There are 40 unique targets in the dataset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highlight>
                  <a:srgbClr val="FFFFFF"/>
                </a:highlight>
              </a:rPr>
              <a:t>Shape : (400, 4096)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TENSORFLOW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Réseaux siamois</a:t>
            </a:r>
            <a:endParaRPr sz="20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000" y="1699825"/>
            <a:ext cx="6428430" cy="30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-72425" y="48407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Source :</a:t>
            </a:r>
            <a:r>
              <a:rPr lang="fr" sz="1000">
                <a:solidFill>
                  <a:schemeClr val="dk1"/>
                </a:solidFill>
              </a:rPr>
              <a:t> </a:t>
            </a:r>
            <a:r>
              <a:rPr lang="fr" sz="1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Reconnaissance faciale à l'aide des réseaux siamois (ichi.pro)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TENSORFLOW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Réseaux siamois</a:t>
            </a:r>
            <a:endParaRPr sz="20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77" y="1606625"/>
            <a:ext cx="3318098" cy="32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175" y="1659325"/>
            <a:ext cx="3186925" cy="31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8789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Reconnaissance faciale avec TENSORFLOW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63375" y="1054825"/>
            <a:ext cx="35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Résultats des comparaisons</a:t>
            </a:r>
            <a:endParaRPr sz="20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2049375"/>
            <a:ext cx="3787800" cy="25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388650" y="1808275"/>
            <a:ext cx="12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150 epochs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7903375" y="3860625"/>
            <a:ext cx="11682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fr" sz="1100" b="1">
                <a:solidFill>
                  <a:schemeClr val="dk1"/>
                </a:solidFill>
                <a:highlight>
                  <a:srgbClr val="FFFFFF"/>
                </a:highlight>
              </a:rPr>
              <a:t>[0.78517294]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 [0.04045656]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 [0.00992998]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 [0.00521186]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 [0.00507948]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675" y="1204045"/>
            <a:ext cx="1040400" cy="105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972" y="2528772"/>
            <a:ext cx="4843926" cy="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5830275" y="3404725"/>
            <a:ext cx="138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Test de comparaison</a:t>
            </a:r>
            <a:endParaRPr sz="1000"/>
          </a:p>
        </p:txBody>
      </p:sp>
      <p:sp>
        <p:nvSpPr>
          <p:cNvPr id="141" name="Google Shape;141;p21"/>
          <p:cNvSpPr txBox="1"/>
          <p:nvPr/>
        </p:nvSpPr>
        <p:spPr>
          <a:xfrm>
            <a:off x="7956400" y="3497725"/>
            <a:ext cx="94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Score de     similarité</a:t>
            </a:r>
            <a:endParaRPr sz="1100"/>
          </a:p>
        </p:txBody>
      </p:sp>
      <p:sp>
        <p:nvSpPr>
          <p:cNvPr id="142" name="Google Shape;142;p21"/>
          <p:cNvSpPr/>
          <p:nvPr/>
        </p:nvSpPr>
        <p:spPr>
          <a:xfrm>
            <a:off x="4099800" y="2486000"/>
            <a:ext cx="944400" cy="961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6602375" y="996675"/>
            <a:ext cx="50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Train</a:t>
            </a:r>
            <a:endParaRPr sz="1000"/>
          </a:p>
        </p:txBody>
      </p:sp>
      <p:sp>
        <p:nvSpPr>
          <p:cNvPr id="144" name="Google Shape;144;p21"/>
          <p:cNvSpPr/>
          <p:nvPr/>
        </p:nvSpPr>
        <p:spPr>
          <a:xfrm rot="5397292">
            <a:off x="5857764" y="2160925"/>
            <a:ext cx="761700" cy="3435300"/>
          </a:xfrm>
          <a:prstGeom prst="bentUpArrow">
            <a:avLst>
              <a:gd name="adj1" fmla="val 15824"/>
              <a:gd name="adj2" fmla="val 25000"/>
              <a:gd name="adj3" fmla="val 2374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Affichage à l'écran (16:9)</PresentationFormat>
  <Paragraphs>119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Courier New</vt:lpstr>
      <vt:lpstr>Arial</vt:lpstr>
      <vt:lpstr>Inter</vt:lpstr>
      <vt:lpstr>Simple Light</vt:lpstr>
      <vt:lpstr>Data Science Bootcamp</vt:lpstr>
      <vt:lpstr>Person of Interest</vt:lpstr>
      <vt:lpstr>Sommaire</vt:lpstr>
      <vt:lpstr>Différence entre Détection faciale et Reconnaissance faciale</vt:lpstr>
      <vt:lpstr>Reconnaissance faciale  Méthode 1 avec TENSORFLOW</vt:lpstr>
      <vt:lpstr>Reconnaissance faciale avec TENSORFLOW</vt:lpstr>
      <vt:lpstr>Reconnaissance faciale avec TENSORFLOW</vt:lpstr>
      <vt:lpstr>Reconnaissance faciale avec TENSORFLOW</vt:lpstr>
      <vt:lpstr>Reconnaissance faciale avec TENSORFLOW</vt:lpstr>
      <vt:lpstr>Reconnaissance faciale  Méthode 2 avec FACE RECOGNITION</vt:lpstr>
      <vt:lpstr>Reconnaissance faciale avec FACE RECOGNITION</vt:lpstr>
      <vt:lpstr>Reconnaissance faciale avec FACE RECOGNITION</vt:lpstr>
      <vt:lpstr>Reconnaissance faciale avec FACE RECOGNITION</vt:lpstr>
      <vt:lpstr>Reconnaissance faciale avec FACE RECOGNITION</vt:lpstr>
      <vt:lpstr>Reconnaissance faciale avec FACE RECOGNITION</vt:lpstr>
      <vt:lpstr>Reconnaissance faciale  Comparaison des deux méthodes</vt:lpstr>
      <vt:lpstr>Détection faciale  App de détection des visages sur des images   </vt:lpstr>
      <vt:lpstr>Merci,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Bootcamp</dc:title>
  <dc:creator>ludovic pison</dc:creator>
  <cp:lastModifiedBy>ludovic pison</cp:lastModifiedBy>
  <cp:revision>1</cp:revision>
  <dcterms:modified xsi:type="dcterms:W3CDTF">2022-04-02T08:14:57Z</dcterms:modified>
</cp:coreProperties>
</file>